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C5C"/>
    <a:srgbClr val="EE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amni stil 1 - Isticanj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amni stil 1 - Isticanj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rednji stil 3 - 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rednji stil 1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 teme 2 - Isticanj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il teme 1 - Isticanj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Tamni stil 1 - Isticanj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amni stil 1 - Isticanj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amni stil 1 - Isticanj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rednji stil 1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6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22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066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99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32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2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9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3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18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2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02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E31B-A29D-4775-824E-C348A989BEEC}" type="datetimeFigureOut">
              <a:rPr lang="hr-HR" smtClean="0"/>
              <a:t>23.2.2015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780D-8BC0-4B6C-8198-38D16F5EE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47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1484784"/>
            <a:ext cx="9144000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699791" y="1672062"/>
            <a:ext cx="5400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800" b="1" dirty="0" smtClean="0">
              <a:latin typeface="BernhardFashion BT" panose="04030205020B02020502" pitchFamily="82" charset="0"/>
            </a:endParaRPr>
          </a:p>
          <a:p>
            <a:pPr algn="ctr"/>
            <a:r>
              <a:rPr lang="hr-HR" sz="4800" b="1" dirty="0" smtClean="0">
                <a:latin typeface="BernhardFashion BT" panose="04030205020B02020502" pitchFamily="82" charset="0"/>
              </a:rPr>
              <a:t>Turističko-ugostiteljska škola </a:t>
            </a:r>
          </a:p>
          <a:p>
            <a:pPr algn="ctr"/>
            <a:r>
              <a:rPr lang="hr-HR" sz="4800" b="1" dirty="0" smtClean="0">
                <a:latin typeface="BernhardFashion BT" panose="04030205020B02020502" pitchFamily="82" charset="0"/>
              </a:rPr>
              <a:t>Antona </a:t>
            </a:r>
            <a:r>
              <a:rPr lang="hr-HR" sz="4800" b="1" dirty="0" err="1" smtClean="0">
                <a:latin typeface="BernhardFashion BT" panose="04030205020B02020502" pitchFamily="82" charset="0"/>
              </a:rPr>
              <a:t>Štifanića</a:t>
            </a:r>
            <a:r>
              <a:rPr lang="hr-HR" sz="4800" b="1" dirty="0" smtClean="0">
                <a:latin typeface="BernhardFashion BT" panose="04030205020B02020502" pitchFamily="82" charset="0"/>
              </a:rPr>
              <a:t> Poreč</a:t>
            </a:r>
          </a:p>
          <a:p>
            <a:pPr algn="ctr"/>
            <a:endParaRPr lang="hr-HR" sz="4800" b="1" dirty="0" smtClean="0">
              <a:latin typeface="BernhardFashion BT" panose="04030205020B02020502" pitchFamily="82" charset="0"/>
            </a:endParaRPr>
          </a:p>
          <a:p>
            <a:pPr algn="ctr"/>
            <a:endParaRPr lang="hr-HR" sz="4800" b="1" dirty="0">
              <a:latin typeface="BernhardFashion BT" panose="04030205020B02020502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51732"/>
            <a:ext cx="16097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0728" y="620688"/>
            <a:ext cx="8229600" cy="1143000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chemeClr val="bg1"/>
                </a:solidFill>
              </a:rPr>
              <a:t>Lipanj</a:t>
            </a:r>
            <a:endParaRPr lang="hr-HR" sz="8000" dirty="0">
              <a:solidFill>
                <a:schemeClr val="bg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5717628" y="404664"/>
            <a:ext cx="34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atin typeface="Curlz MT" panose="04040404050702020202" pitchFamily="82" charset="0"/>
              </a:rPr>
              <a:t>Ljudi ne primjećuju da li je ljeto ili je zima kada su sretni. </a:t>
            </a:r>
          </a:p>
          <a:p>
            <a:r>
              <a:rPr lang="hr-HR" sz="2800" dirty="0">
                <a:latin typeface="Curlz MT" panose="04040404050702020202" pitchFamily="82" charset="0"/>
              </a:rPr>
              <a:t>Anton Čehov </a:t>
            </a:r>
          </a:p>
          <a:p>
            <a:pPr algn="r" fontAlgn="base"/>
            <a:endParaRPr lang="it-IT" sz="2800" i="1" dirty="0"/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28479"/>
              </p:ext>
            </p:extLst>
          </p:nvPr>
        </p:nvGraphicFramePr>
        <p:xfrm>
          <a:off x="3359697" y="2852936"/>
          <a:ext cx="5784303" cy="3184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329"/>
                <a:gridCol w="826329"/>
                <a:gridCol w="826329"/>
                <a:gridCol w="826329"/>
                <a:gridCol w="826329"/>
                <a:gridCol w="826329"/>
                <a:gridCol w="826329"/>
              </a:tblGrid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PON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UTO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SRI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ČET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PET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SUB</a:t>
                      </a:r>
                      <a:endParaRPr lang="hr-H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NED</a:t>
                      </a:r>
                      <a:endParaRPr lang="hr-HR" sz="24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7</a:t>
                      </a:r>
                      <a:endParaRPr lang="hr-HR" sz="24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8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11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12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14</a:t>
                      </a:r>
                      <a:endParaRPr lang="hr-HR" sz="24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15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17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18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19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21</a:t>
                      </a:r>
                      <a:endParaRPr lang="hr-HR" sz="24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22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24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25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27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28</a:t>
                      </a:r>
                      <a:endParaRPr lang="hr-HR" sz="2400" b="1" dirty="0"/>
                    </a:p>
                  </a:txBody>
                  <a:tcPr/>
                </a:tc>
              </a:tr>
              <a:tr h="53068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29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30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179512" y="3326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Lipanj</a:t>
            </a:r>
            <a:endParaRPr lang="hr-HR" sz="7200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0" y="1484784"/>
            <a:ext cx="9144000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2699791" y="1672062"/>
            <a:ext cx="54006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800" b="1" dirty="0" smtClean="0">
              <a:latin typeface="BernhardFashion BT" panose="04030205020B02020502" pitchFamily="82" charset="0"/>
            </a:endParaRPr>
          </a:p>
          <a:p>
            <a:pPr algn="ctr"/>
            <a:r>
              <a:rPr lang="hr-HR" sz="4800" b="1" dirty="0" smtClean="0">
                <a:latin typeface="BernhardFashion BT" panose="04030205020B02020502" pitchFamily="82" charset="0"/>
              </a:rPr>
              <a:t>Turističko-ugostiteljska škola </a:t>
            </a:r>
          </a:p>
          <a:p>
            <a:pPr algn="ctr"/>
            <a:r>
              <a:rPr lang="hr-HR" sz="4800" b="1" dirty="0" smtClean="0">
                <a:latin typeface="BernhardFashion BT" panose="04030205020B02020502" pitchFamily="82" charset="0"/>
              </a:rPr>
              <a:t>Antona </a:t>
            </a:r>
            <a:r>
              <a:rPr lang="hr-HR" sz="4800" b="1" dirty="0" err="1" smtClean="0">
                <a:latin typeface="BernhardFashion BT" panose="04030205020B02020502" pitchFamily="82" charset="0"/>
              </a:rPr>
              <a:t>Štifanića</a:t>
            </a:r>
            <a:r>
              <a:rPr lang="hr-HR" sz="4800" b="1" dirty="0" smtClean="0">
                <a:latin typeface="BernhardFashion BT" panose="04030205020B02020502" pitchFamily="82" charset="0"/>
              </a:rPr>
              <a:t> Poreč</a:t>
            </a:r>
          </a:p>
          <a:p>
            <a:pPr algn="ctr"/>
            <a:endParaRPr lang="hr-HR" sz="4800" b="1" dirty="0" smtClean="0">
              <a:latin typeface="BernhardFashion BT" panose="04030205020B02020502" pitchFamily="82" charset="0"/>
            </a:endParaRPr>
          </a:p>
          <a:p>
            <a:pPr algn="ctr"/>
            <a:endParaRPr lang="hr-HR" sz="4800" b="1" dirty="0">
              <a:latin typeface="BernhardFashion BT" panose="04030205020B020205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1759"/>
            <a:ext cx="17335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7104" y="116632"/>
            <a:ext cx="6098232" cy="836712"/>
          </a:xfrm>
          <a:gradFill>
            <a:gsLst>
              <a:gs pos="57100">
                <a:srgbClr val="00B0F0"/>
              </a:gs>
              <a:gs pos="22925">
                <a:srgbClr val="00B0F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3200" dirty="0" smtClean="0">
                <a:latin typeface="Comic Sans MS" panose="030F0702030302020204" pitchFamily="66" charset="0"/>
              </a:rPr>
              <a:t>TUŠ Antona </a:t>
            </a:r>
            <a:r>
              <a:rPr lang="hr-HR" sz="3200" dirty="0" err="1" smtClean="0">
                <a:latin typeface="Comic Sans MS" panose="030F0702030302020204" pitchFamily="66" charset="0"/>
              </a:rPr>
              <a:t>Štifanića</a:t>
            </a:r>
            <a:r>
              <a:rPr lang="hr-HR" sz="3200" dirty="0" smtClean="0">
                <a:latin typeface="Comic Sans MS" panose="030F0702030302020204" pitchFamily="66" charset="0"/>
              </a:rPr>
              <a:t> Poreč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000" dirty="0" smtClean="0"/>
              <a:t>2014./15.</a:t>
            </a:r>
            <a:endParaRPr lang="hr-HR" sz="2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995936" y="3663414"/>
            <a:ext cx="172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Bell MT" panose="02020503060305020303" pitchFamily="18" charset="0"/>
              </a:rPr>
              <a:t>HTT</a:t>
            </a:r>
            <a:endParaRPr lang="hr-HR" sz="3600" b="1" dirty="0">
              <a:latin typeface="Bell MT" panose="020205030603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" y="1175941"/>
            <a:ext cx="4580748" cy="257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174" y="1196752"/>
            <a:ext cx="4580749" cy="257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" y="4221087"/>
            <a:ext cx="4580748" cy="257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45" y="4221088"/>
            <a:ext cx="4580748" cy="257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994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" y="316130"/>
            <a:ext cx="4592611" cy="2583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6130"/>
            <a:ext cx="4592611" cy="2583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" y="3875016"/>
            <a:ext cx="4617444" cy="259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5" y="3875016"/>
            <a:ext cx="4592610" cy="2583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3861990" y="31409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Bell MT" panose="02020503060305020303" pitchFamily="18" charset="0"/>
              </a:rPr>
              <a:t>THK</a:t>
            </a:r>
            <a:endParaRPr lang="hr-HR" sz="3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540478"/>
            <a:ext cx="3744416" cy="238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636912"/>
            <a:ext cx="4017179" cy="232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3284984"/>
            <a:ext cx="389806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ravokutnik 1"/>
          <p:cNvSpPr/>
          <p:nvPr/>
        </p:nvSpPr>
        <p:spPr>
          <a:xfrm rot="10800000" flipV="1">
            <a:off x="5756625" y="1510320"/>
            <a:ext cx="2448272" cy="4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</a:p>
          <a:p>
            <a:pPr algn="ctr"/>
            <a:endParaRPr lang="hr-HR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endParaRPr lang="hr-HR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hr-H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KUHARI</a:t>
            </a:r>
            <a:r>
              <a:rPr lang="hr-HR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r-H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   </a:t>
            </a:r>
            <a:endParaRPr lang="hr-HR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3" y="785645"/>
            <a:ext cx="1764196" cy="94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3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99793" y="107383"/>
            <a:ext cx="4031334" cy="873345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ll MT" panose="02020503060305020303" pitchFamily="18" charset="0"/>
              </a:rPr>
              <a:t>KONOBARI / SLASTIČARI</a:t>
            </a:r>
            <a:endParaRPr lang="hr-H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" y="1094620"/>
            <a:ext cx="3672408" cy="227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73367"/>
            <a:ext cx="4030221" cy="225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85875"/>
            <a:ext cx="3926661" cy="2222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1" y="720248"/>
            <a:ext cx="972108" cy="9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34" y="1700808"/>
            <a:ext cx="2466975" cy="184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9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187624" y="18864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Veljača</a:t>
            </a:r>
            <a:endParaRPr lang="hr-HR" sz="80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81536"/>
              </p:ext>
            </p:extLst>
          </p:nvPr>
        </p:nvGraphicFramePr>
        <p:xfrm>
          <a:off x="395536" y="1700808"/>
          <a:ext cx="5040558" cy="2961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031"/>
                <a:gridCol w="723031"/>
                <a:gridCol w="723031"/>
                <a:gridCol w="723031"/>
                <a:gridCol w="743689"/>
                <a:gridCol w="661056"/>
                <a:gridCol w="7436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PON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UTO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SRI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ČET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PET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SUB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NED</a:t>
                      </a:r>
                      <a:endParaRPr lang="hr-HR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1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3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4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5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6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7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8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9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10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11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12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13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14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15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16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17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18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19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20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21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22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23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24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25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26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27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28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ss-astifanica-porec.skole.hr/upload/ss-astifanica-porec/images/newsimg/678/Image/IMG_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083">
            <a:off x="5580112" y="315069"/>
            <a:ext cx="2448272" cy="3264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37" y="3785313"/>
            <a:ext cx="3176241" cy="2115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07504" y="535682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latin typeface="Curlz MT" panose="04040404050702020202" pitchFamily="82" charset="0"/>
              </a:rPr>
              <a:t>Teško je voljeti, još teže </a:t>
            </a:r>
            <a:r>
              <a:rPr lang="hr-HR" sz="24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ne voljeti</a:t>
            </a:r>
            <a:r>
              <a:rPr lang="hr-HR" sz="2400" b="1" dirty="0">
                <a:solidFill>
                  <a:schemeClr val="bg1"/>
                </a:solidFill>
                <a:latin typeface="Curlz MT" panose="04040404050702020202" pitchFamily="82" charset="0"/>
              </a:rPr>
              <a:t>, a najteže je naći voljenog koji te voli</a:t>
            </a:r>
            <a:r>
              <a:rPr lang="hr-HR" sz="2400" b="1" dirty="0" smtClean="0">
                <a:solidFill>
                  <a:schemeClr val="bg1"/>
                </a:solidFill>
                <a:latin typeface="Curlz MT" panose="04040404050702020202" pitchFamily="82" charset="0"/>
              </a:rPr>
              <a:t>.</a:t>
            </a:r>
            <a:endParaRPr lang="hr-HR" sz="2400" b="1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/>
          <p:cNvSpPr/>
          <p:nvPr/>
        </p:nvSpPr>
        <p:spPr>
          <a:xfrm>
            <a:off x="0" y="0"/>
            <a:ext cx="9144000" cy="6857999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043608" y="33265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Ožujak</a:t>
            </a:r>
            <a:endParaRPr lang="hr-HR" sz="8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26961"/>
              </p:ext>
            </p:extLst>
          </p:nvPr>
        </p:nvGraphicFramePr>
        <p:xfrm>
          <a:off x="179512" y="1670555"/>
          <a:ext cx="5918766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38"/>
                <a:gridCol w="845538"/>
                <a:gridCol w="845538"/>
                <a:gridCol w="845538"/>
                <a:gridCol w="845538"/>
                <a:gridCol w="845538"/>
                <a:gridCol w="845538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PON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UTO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SRI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ČET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PET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SUB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NED</a:t>
                      </a:r>
                      <a:endParaRPr lang="hr-H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1</a:t>
                      </a:r>
                      <a:endParaRPr lang="hr-H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11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12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14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15</a:t>
                      </a:r>
                      <a:endParaRPr lang="hr-H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17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18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19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21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22</a:t>
                      </a:r>
                      <a:endParaRPr lang="hr-H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23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24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25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26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27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28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29</a:t>
                      </a:r>
                      <a:endParaRPr lang="hr-H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30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31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15534" cy="1634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51765"/>
            <a:ext cx="2808312" cy="2106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596715" y="4495555"/>
            <a:ext cx="4095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latin typeface="Gabriola" panose="04040605051002020D02" pitchFamily="82" charset="0"/>
              </a:rPr>
              <a:t>U </a:t>
            </a:r>
            <a:r>
              <a:rPr lang="hr-HR" sz="2400" dirty="0">
                <a:latin typeface="Gabriola" panose="04040605051002020D02" pitchFamily="82" charset="0"/>
              </a:rPr>
              <a:t>svakoj stvari u prirodi ima nešto veličanstveno. </a:t>
            </a:r>
            <a:endParaRPr lang="hr-HR" sz="2400" dirty="0" smtClean="0">
              <a:latin typeface="Gabriola" panose="04040605051002020D02" pitchFamily="82" charset="0"/>
            </a:endParaRPr>
          </a:p>
          <a:p>
            <a:pPr algn="ctr"/>
            <a:r>
              <a:rPr lang="hr-HR" i="1" dirty="0"/>
              <a:t>Albert Camus </a:t>
            </a:r>
          </a:p>
          <a:p>
            <a:endParaRPr lang="hr-HR" dirty="0"/>
          </a:p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8" y="2597149"/>
            <a:ext cx="2422862" cy="1663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utnik 4"/>
          <p:cNvSpPr/>
          <p:nvPr/>
        </p:nvSpPr>
        <p:spPr>
          <a:xfrm>
            <a:off x="21218" y="0"/>
            <a:ext cx="9144000" cy="68580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6408712" cy="971600"/>
          </a:xfrm>
        </p:spPr>
        <p:txBody>
          <a:bodyPr>
            <a:normAutofit fontScale="90000"/>
          </a:bodyPr>
          <a:lstStyle/>
          <a:p>
            <a:r>
              <a:rPr lang="hr-HR" sz="8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Travanj</a:t>
            </a:r>
            <a:endParaRPr lang="hr-HR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5" name="Tablic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180661"/>
              </p:ext>
            </p:extLst>
          </p:nvPr>
        </p:nvGraphicFramePr>
        <p:xfrm>
          <a:off x="165006" y="836712"/>
          <a:ext cx="5040000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PON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UTO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SRI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ČET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PET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SUB</a:t>
                      </a:r>
                      <a:endParaRPr lang="hr-H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NED</a:t>
                      </a:r>
                      <a:endParaRPr lang="hr-HR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3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4</a:t>
                      </a:r>
                      <a:endParaRPr lang="hr-H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5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6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7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8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9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10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11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12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13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14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15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smtClean="0"/>
                        <a:t>16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17</a:t>
                      </a:r>
                      <a:endParaRPr lang="hr-HR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18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19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20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21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22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23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24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25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 smtClean="0"/>
                        <a:t>26</a:t>
                      </a:r>
                      <a:endParaRPr lang="hr-HR" sz="2800" b="1" dirty="0">
                        <a:solidFill>
                          <a:srgbClr val="FF0000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27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28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29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30</a:t>
                      </a:r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800" dirty="0"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5266" y="530120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>
                <a:latin typeface="Tempus Sans ITC" panose="04020404030D07020202" pitchFamily="82" charset="0"/>
              </a:rPr>
              <a:t>Priroda je jedina knjiga koja na svim listovima nudi mnogo sadržaja.</a:t>
            </a:r>
          </a:p>
          <a:p>
            <a:r>
              <a:rPr lang="hr-HR" b="1" dirty="0">
                <a:latin typeface="Tempus Sans ITC" panose="04020404030D07020202" pitchFamily="82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 Goethe</a:t>
            </a:r>
          </a:p>
        </p:txBody>
      </p:sp>
      <p:sp>
        <p:nvSpPr>
          <p:cNvPr id="4" name="Dijamant 3"/>
          <p:cNvSpPr/>
          <p:nvPr/>
        </p:nvSpPr>
        <p:spPr>
          <a:xfrm>
            <a:off x="5192209" y="116632"/>
            <a:ext cx="3923928" cy="3573016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7" name="Dijamant 6"/>
          <p:cNvSpPr/>
          <p:nvPr/>
        </p:nvSpPr>
        <p:spPr>
          <a:xfrm>
            <a:off x="536818" y="3933056"/>
            <a:ext cx="4488448" cy="2924944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16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utnik 4"/>
          <p:cNvSpPr/>
          <p:nvPr/>
        </p:nvSpPr>
        <p:spPr>
          <a:xfrm>
            <a:off x="0" y="-1"/>
            <a:ext cx="9144000" cy="6858000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732"/>
            <a:ext cx="4248472" cy="1143000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Svibanj</a:t>
            </a:r>
            <a:endParaRPr lang="hr-H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95733"/>
              </p:ext>
            </p:extLst>
          </p:nvPr>
        </p:nvGraphicFramePr>
        <p:xfrm>
          <a:off x="107504" y="1124744"/>
          <a:ext cx="5544000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43204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PON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UTO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SRI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ČET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PET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SUB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NED</a:t>
                      </a:r>
                      <a:endParaRPr lang="hr-H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3</a:t>
                      </a:r>
                      <a:endParaRPr lang="hr-H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4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5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6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7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8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9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11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12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13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14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15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16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17</a:t>
                      </a:r>
                      <a:endParaRPr lang="hr-H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18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19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20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21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22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23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24</a:t>
                      </a:r>
                      <a:endParaRPr lang="hr-H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25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26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27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28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29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30</a:t>
                      </a:r>
                      <a:endParaRPr lang="hr-H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 smtClean="0"/>
                        <a:t>31</a:t>
                      </a:r>
                      <a:endParaRPr lang="hr-HR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r-HR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73613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hr-HR" dirty="0"/>
              <a:t>'</a:t>
            </a:r>
            <a:r>
              <a:rPr lang="hr-HR" dirty="0" smtClean="0">
                <a:latin typeface="Lucida Handwriting" panose="03010101010101010101" pitchFamily="66" charset="0"/>
              </a:rPr>
              <a:t>'Proljeće </a:t>
            </a:r>
            <a:r>
              <a:rPr lang="hr-HR" dirty="0">
                <a:latin typeface="Lucida Handwriting" panose="03010101010101010101" pitchFamily="66" charset="0"/>
              </a:rPr>
              <a:t>je srce puno nade i </a:t>
            </a:r>
            <a:r>
              <a:rPr lang="hr-HR" dirty="0" smtClean="0">
                <a:latin typeface="Lucida Handwriting" panose="03010101010101010101" pitchFamily="66" charset="0"/>
              </a:rPr>
              <a:t>cipele  </a:t>
            </a:r>
            <a:r>
              <a:rPr lang="hr-HR" dirty="0">
                <a:latin typeface="Lucida Handwriting" panose="03010101010101010101" pitchFamily="66" charset="0"/>
              </a:rPr>
              <a:t>pune kiše.''</a:t>
            </a:r>
            <a:br>
              <a:rPr lang="hr-HR" dirty="0">
                <a:latin typeface="Lucida Handwriting" panose="03010101010101010101" pitchFamily="66" charset="0"/>
              </a:rPr>
            </a:br>
            <a:r>
              <a:rPr lang="hr-HR" b="1" dirty="0" smtClean="0">
                <a:latin typeface="Lucida Handwriting" panose="03010101010101010101" pitchFamily="66" charset="0"/>
              </a:rPr>
              <a:t> </a:t>
            </a:r>
            <a:r>
              <a:rPr lang="hr-HR" b="1" dirty="0">
                <a:latin typeface="Lucida Handwriting" panose="03010101010101010101" pitchFamily="66" charset="0"/>
              </a:rPr>
              <a:t>Nepoznati autor</a:t>
            </a:r>
            <a:endParaRPr lang="hr-HR" dirty="0">
              <a:latin typeface="Lucida Handwriting" panose="03010101010101010101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6552220" y="1412776"/>
            <a:ext cx="2484276" cy="21602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4499992" y="3873844"/>
            <a:ext cx="4536504" cy="298415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656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281</Words>
  <Application>Microsoft Office PowerPoint</Application>
  <PresentationFormat>Prikaz na zaslonu (4:3)</PresentationFormat>
  <Paragraphs>216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PowerPointova prezentacija</vt:lpstr>
      <vt:lpstr>TUŠ Antona Štifanića Poreč 2014./15.</vt:lpstr>
      <vt:lpstr>PowerPointova prezentacija</vt:lpstr>
      <vt:lpstr>PowerPointova prezentacija</vt:lpstr>
      <vt:lpstr>KONOBARI / SLASTIČARI</vt:lpstr>
      <vt:lpstr>PowerPointova prezentacija</vt:lpstr>
      <vt:lpstr>PowerPointova prezentacija</vt:lpstr>
      <vt:lpstr>Travanj</vt:lpstr>
      <vt:lpstr>Svibanj</vt:lpstr>
      <vt:lpstr>Lipanj</vt:lpstr>
      <vt:lpstr>PowerPointova prezentacija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Milena</dc:creator>
  <cp:lastModifiedBy>Milena</cp:lastModifiedBy>
  <cp:revision>40</cp:revision>
  <dcterms:created xsi:type="dcterms:W3CDTF">2015-02-06T11:32:44Z</dcterms:created>
  <dcterms:modified xsi:type="dcterms:W3CDTF">2015-02-23T11:43:46Z</dcterms:modified>
</cp:coreProperties>
</file>